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8"/>
  </p:notesMasterIdLst>
  <p:sldIdLst>
    <p:sldId id="257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43" r:id="rId17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fcadc89a4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fcadc89a4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eb6f043fd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eb6f043fd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left: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right: </a:t>
            </a:r>
            <a:r>
              <a:rPr lang="en-US" sz="1200">
                <a:solidFill>
                  <a:srgbClr val="2828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search engine result page heat map in 2005. </a:t>
            </a: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04cbdc6bd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04cbdc6bd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left: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right: </a:t>
            </a:r>
            <a:r>
              <a:rPr lang="en-US" sz="1200">
                <a:solidFill>
                  <a:srgbClr val="2828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search engine result page heat map in 2005. </a:t>
            </a: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04cbdc6bd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04cbdc6bd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left: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right: </a:t>
            </a:r>
            <a:r>
              <a:rPr lang="en-US" sz="1200">
                <a:solidFill>
                  <a:srgbClr val="2828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search engine result page heat map in 2005. </a:t>
            </a: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4eb6f043fd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4eb6f043fd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04cbdc6b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504cbdc6b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eb6f043fd_1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eb6f043fd_1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efe5e811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efe5e811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04cbdc6b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04cbdc6b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eb6f043fd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eb6f043fd_1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04cbdc6b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04cbdc6b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eb6f043fd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eb6f043fd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04cbdc6b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04cbdc6b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efe5e81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efe5e81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0" y="2499750"/>
            <a:ext cx="16257600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sz="5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lt1"/>
                </a:solidFill>
              </a:rPr>
              <a:t>Time-Series and Spatial/Temporal Sequences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 Spatial/Spatiotemporal Representation</a:t>
            </a:r>
            <a:endParaRPr sz="4000"/>
          </a:p>
        </p:txBody>
      </p:sp>
      <p:sp>
        <p:nvSpPr>
          <p:cNvPr id="824" name="Google Shape;824;p7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List of location-labeled measurements (2D): </a:t>
            </a: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Alternative Representation (2D):  </a:t>
            </a:r>
            <a:br>
              <a:rPr lang="en-US" sz="4400"/>
            </a:br>
            <a:endParaRPr sz="4400"/>
          </a:p>
        </p:txBody>
      </p:sp>
      <p:pic>
        <p:nvPicPr>
          <p:cNvPr id="825" name="Google Shape;8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25" y="2788725"/>
            <a:ext cx="14298676" cy="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3"/>
          <p:cNvSpPr/>
          <p:nvPr/>
        </p:nvSpPr>
        <p:spPr>
          <a:xfrm>
            <a:off x="4415100" y="2660725"/>
            <a:ext cx="569400" cy="901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73"/>
          <p:cNvSpPr/>
          <p:nvPr/>
        </p:nvSpPr>
        <p:spPr>
          <a:xfrm>
            <a:off x="5443350" y="2684763"/>
            <a:ext cx="569400" cy="901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73"/>
          <p:cNvSpPr txBox="1"/>
          <p:nvPr/>
        </p:nvSpPr>
        <p:spPr>
          <a:xfrm>
            <a:off x="2825950" y="3858775"/>
            <a:ext cx="2458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longitude</a:t>
            </a:r>
            <a:endParaRPr sz="3600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9" name="Google Shape;829;p73"/>
          <p:cNvSpPr txBox="1"/>
          <p:nvPr/>
        </p:nvSpPr>
        <p:spPr>
          <a:xfrm>
            <a:off x="5443350" y="3858775"/>
            <a:ext cx="2018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latitude</a:t>
            </a:r>
            <a:endParaRPr sz="3600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30" name="Google Shape;830;p73"/>
          <p:cNvCxnSpPr>
            <a:stCxn id="826" idx="4"/>
            <a:endCxn id="828" idx="0"/>
          </p:cNvCxnSpPr>
          <p:nvPr/>
        </p:nvCxnSpPr>
        <p:spPr>
          <a:xfrm flipH="1">
            <a:off x="4055100" y="3561925"/>
            <a:ext cx="644700" cy="2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3"/>
          <p:cNvCxnSpPr>
            <a:stCxn id="827" idx="4"/>
            <a:endCxn id="829" idx="0"/>
          </p:cNvCxnSpPr>
          <p:nvPr/>
        </p:nvCxnSpPr>
        <p:spPr>
          <a:xfrm>
            <a:off x="5728050" y="3585963"/>
            <a:ext cx="7248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2" name="Google Shape;8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8000" y="6566753"/>
            <a:ext cx="4234405" cy="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Spatial Data</a:t>
            </a:r>
            <a:endParaRPr/>
          </a:p>
        </p:txBody>
      </p:sp>
      <p:pic>
        <p:nvPicPr>
          <p:cNvPr id="838" name="Google Shape;8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065" y="1743175"/>
            <a:ext cx="8984557" cy="60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4"/>
          <p:cNvSpPr txBox="1"/>
          <p:nvPr/>
        </p:nvSpPr>
        <p:spPr>
          <a:xfrm>
            <a:off x="11063325" y="7096700"/>
            <a:ext cx="46896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Image Source: https://www.npr.org/2016/04/18/474256366/why-americas-schools-have-a-money-problem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Spatial Data</a:t>
            </a:r>
            <a:endParaRPr/>
          </a:p>
        </p:txBody>
      </p:sp>
      <p:pic>
        <p:nvPicPr>
          <p:cNvPr id="845" name="Google Shape;8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838" y="2096400"/>
            <a:ext cx="6717225" cy="57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5"/>
          <p:cNvSpPr txBox="1"/>
          <p:nvPr/>
        </p:nvSpPr>
        <p:spPr>
          <a:xfrm>
            <a:off x="1117700" y="2096400"/>
            <a:ext cx="5450100" cy="5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Average time users’ eyes are fixed at locations on a Web page.</a:t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Locations are indicated by horizontal (X) and vertical (Y) positions. 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Spatial Data</a:t>
            </a:r>
            <a:endParaRPr/>
          </a:p>
        </p:txBody>
      </p:sp>
      <p:pic>
        <p:nvPicPr>
          <p:cNvPr id="852" name="Google Shape;8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275" y="1480100"/>
            <a:ext cx="6205425" cy="62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6"/>
          <p:cNvSpPr txBox="1"/>
          <p:nvPr/>
        </p:nvSpPr>
        <p:spPr>
          <a:xfrm>
            <a:off x="9174300" y="7609325"/>
            <a:ext cx="5133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source: https://www.jpl.nasa.gov/spaceimages/details.php?id=pia12708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4" name="Google Shape;854;p76"/>
          <p:cNvSpPr/>
          <p:nvPr/>
        </p:nvSpPr>
        <p:spPr>
          <a:xfrm>
            <a:off x="1363725" y="1784675"/>
            <a:ext cx="4773000" cy="4371600"/>
          </a:xfrm>
          <a:prstGeom prst="wedgeRectCallout">
            <a:avLst>
              <a:gd name="adj1" fmla="val 156230"/>
              <a:gd name="adj2" fmla="val -14036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1000 x 1000 px image: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X: 460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Y: 137</a:t>
            </a:r>
            <a:b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RGB values: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R: 151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G: 149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Char char="○"/>
            </a:pP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B: 138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77"/>
          <p:cNvGrpSpPr/>
          <p:nvPr/>
        </p:nvGrpSpPr>
        <p:grpSpPr>
          <a:xfrm>
            <a:off x="5195050" y="2400700"/>
            <a:ext cx="5867475" cy="801600"/>
            <a:chOff x="260650" y="2907725"/>
            <a:chExt cx="5867475" cy="801600"/>
          </a:xfrm>
        </p:grpSpPr>
        <p:pic>
          <p:nvPicPr>
            <p:cNvPr id="860" name="Google Shape;860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650" y="2939200"/>
              <a:ext cx="5867475" cy="57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77"/>
            <p:cNvSpPr/>
            <p:nvPr/>
          </p:nvSpPr>
          <p:spPr>
            <a:xfrm>
              <a:off x="4409700" y="2907725"/>
              <a:ext cx="712800" cy="8016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7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Spatiotemporal Data</a:t>
            </a:r>
            <a:endParaRPr sz="4800"/>
          </a:p>
        </p:txBody>
      </p:sp>
      <p:sp>
        <p:nvSpPr>
          <p:cNvPr id="863" name="Google Shape;863;p77"/>
          <p:cNvSpPr txBox="1"/>
          <p:nvPr/>
        </p:nvSpPr>
        <p:spPr>
          <a:xfrm>
            <a:off x="2289138" y="4825525"/>
            <a:ext cx="116793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Verdana"/>
              <a:buChar char="●"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Simply add the </a:t>
            </a:r>
            <a:r>
              <a:rPr lang="en-US" sz="3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time dimension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 to a spatial representation to describe spatiotemporal data.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4" name="Google Shape;864;p77"/>
          <p:cNvSpPr/>
          <p:nvPr/>
        </p:nvSpPr>
        <p:spPr>
          <a:xfrm>
            <a:off x="7992413" y="3202300"/>
            <a:ext cx="712800" cy="8016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5" name="Google Shape;8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700" y="3339775"/>
            <a:ext cx="3356125" cy="6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6000" y="1327700"/>
            <a:ext cx="10044348" cy="710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7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Example of Spatiotemporal Data</a:t>
            </a:r>
            <a:endParaRPr sz="4800"/>
          </a:p>
        </p:txBody>
      </p:sp>
      <p:sp>
        <p:nvSpPr>
          <p:cNvPr id="872" name="Google Shape;872;p78"/>
          <p:cNvSpPr/>
          <p:nvPr/>
        </p:nvSpPr>
        <p:spPr>
          <a:xfrm>
            <a:off x="5507375" y="2447725"/>
            <a:ext cx="5297700" cy="4737900"/>
          </a:xfrm>
          <a:prstGeom prst="rect">
            <a:avLst/>
          </a:prstGeom>
          <a:solidFill>
            <a:srgbClr val="312501">
              <a:alpha val="6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78"/>
          <p:cNvSpPr txBox="1"/>
          <p:nvPr/>
        </p:nvSpPr>
        <p:spPr>
          <a:xfrm>
            <a:off x="2939799" y="8381850"/>
            <a:ext cx="10583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Pulse of the Nation - 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</a:rPr>
              <a:t>Alan Mislove, Sune Lehmann, Yong-Yeol Ahn, Jukka-Pekka Onnela, J. Niels Rosenquist - </a:t>
            </a:r>
            <a:r>
              <a:rPr lang="en-US" sz="800"/>
              <a:t>https://mislove.org/twittermood/ - CC BY 3.0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="" xmlns:a16="http://schemas.microsoft.com/office/drawing/2014/main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10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Series Data</a:t>
            </a:r>
            <a:endParaRPr/>
          </a:p>
        </p:txBody>
      </p:sp>
      <p:sp>
        <p:nvSpPr>
          <p:cNvPr id="751" name="Google Shape;751;p65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/>
              <a:t>Data Object:</a:t>
            </a:r>
            <a:r>
              <a:rPr lang="en-US" sz="4400"/>
              <a:t> growth chart, stock price over time, battery life over time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/>
              <a:t>Attribute:</a:t>
            </a:r>
            <a:r>
              <a:rPr lang="en-US" sz="4400"/>
              <a:t> the measurement of a (</a:t>
            </a:r>
            <a:r>
              <a:rPr lang="en-US" sz="4400">
                <a:solidFill>
                  <a:srgbClr val="C00000"/>
                </a:solidFill>
              </a:rPr>
              <a:t>numerical</a:t>
            </a:r>
            <a:r>
              <a:rPr lang="en-US" sz="4400"/>
              <a:t>) property observed at a </a:t>
            </a:r>
            <a:r>
              <a:rPr lang="en-US" sz="4400">
                <a:solidFill>
                  <a:srgbClr val="C00000"/>
                </a:solidFill>
              </a:rPr>
              <a:t>given time point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</p:txBody>
      </p:sp>
      <p:grpSp>
        <p:nvGrpSpPr>
          <p:cNvPr id="752" name="Google Shape;752;p65"/>
          <p:cNvGrpSpPr/>
          <p:nvPr/>
        </p:nvGrpSpPr>
        <p:grpSpPr>
          <a:xfrm>
            <a:off x="2085950" y="3464225"/>
            <a:ext cx="12015775" cy="1991100"/>
            <a:chOff x="2085950" y="3464225"/>
            <a:chExt cx="12015775" cy="1991100"/>
          </a:xfrm>
        </p:grpSpPr>
        <p:sp>
          <p:nvSpPr>
            <p:cNvPr id="753" name="Google Shape;753;p65"/>
            <p:cNvSpPr txBox="1"/>
            <p:nvPr/>
          </p:nvSpPr>
          <p:spPr>
            <a:xfrm>
              <a:off x="2085950" y="3464225"/>
              <a:ext cx="12005700" cy="19911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latin typeface="Verdana"/>
                  <a:ea typeface="Verdana"/>
                  <a:cs typeface="Verdana"/>
                  <a:sym typeface="Verdana"/>
                </a:rPr>
                <a:t>            👶:  2y   3y   4y   5y   6y</a:t>
              </a:r>
              <a:endParaRPr sz="4800"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latin typeface="Verdana"/>
                  <a:ea typeface="Verdana"/>
                  <a:cs typeface="Verdana"/>
                  <a:sym typeface="Verdana"/>
                </a:rPr>
                <a:t>height (in):  34   38   41   43   46</a:t>
              </a:r>
              <a:endParaRPr sz="4800"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754" name="Google Shape;754;p65"/>
            <p:cNvCxnSpPr/>
            <p:nvPr/>
          </p:nvCxnSpPr>
          <p:spPr>
            <a:xfrm>
              <a:off x="2147025" y="4328200"/>
              <a:ext cx="11954700" cy="2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65"/>
            <p:cNvCxnSpPr/>
            <p:nvPr/>
          </p:nvCxnSpPr>
          <p:spPr>
            <a:xfrm>
              <a:off x="5835450" y="3753875"/>
              <a:ext cx="12000" cy="124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6" name="Google Shape;7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25" y="3541050"/>
            <a:ext cx="779675" cy="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88" y="35814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10407525" y="5455313"/>
            <a:ext cx="36942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Emojis - Twitter - https://twemoji.twitter.com/</a:t>
            </a:r>
            <a:r>
              <a:rPr lang="en-US" sz="800">
                <a:solidFill>
                  <a:srgbClr val="222222"/>
                </a:solidFill>
                <a:highlight>
                  <a:srgbClr val="F9F9F9"/>
                </a:highlight>
              </a:rPr>
              <a:t> - </a:t>
            </a:r>
            <a:r>
              <a:rPr lang="en-US" sz="800">
                <a:solidFill>
                  <a:srgbClr val="222222"/>
                </a:solidFill>
              </a:rPr>
              <a:t>CC-BY-4.0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Time Series Representation</a:t>
            </a:r>
            <a:endParaRPr/>
          </a:p>
        </p:txBody>
      </p:sp>
      <p:sp>
        <p:nvSpPr>
          <p:cNvPr id="764" name="Google Shape;764;p6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A list of timestamped measurements:</a:t>
            </a: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/>
            </a:r>
            <a:br>
              <a:rPr lang="en-US" sz="4400"/>
            </a:br>
            <a:r>
              <a:rPr lang="en-US" sz="4400"/>
              <a:t/>
            </a:r>
            <a:br>
              <a:rPr lang="en-US" sz="4400"/>
            </a:b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/>
              <a:t>is the (</a:t>
            </a:r>
            <a:r>
              <a:rPr lang="en-US" sz="4400">
                <a:solidFill>
                  <a:srgbClr val="CC0000"/>
                </a:solidFill>
              </a:rPr>
              <a:t>numerical</a:t>
            </a:r>
            <a:r>
              <a:rPr lang="en-US" sz="4400"/>
              <a:t>) measurement of a property of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/>
              <a:t> observed at time stamp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4400"/>
          </a:p>
        </p:txBody>
      </p:sp>
      <p:pic>
        <p:nvPicPr>
          <p:cNvPr id="765" name="Google Shape;7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555" y="2952513"/>
            <a:ext cx="102870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Time Series Representation</a:t>
            </a:r>
            <a:endParaRPr/>
          </a:p>
        </p:txBody>
      </p:sp>
      <p:sp>
        <p:nvSpPr>
          <p:cNvPr id="771" name="Google Shape;771;p6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A list of timestamped measurements:</a:t>
            </a: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/>
            </a:r>
            <a:br>
              <a:rPr lang="en-US" sz="4400"/>
            </a:br>
            <a:r>
              <a:rPr lang="en-US" sz="4400"/>
              <a:t/>
            </a:r>
            <a:br>
              <a:rPr lang="en-US" sz="4400"/>
            </a:b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/>
              <a:t>is the (</a:t>
            </a:r>
            <a:r>
              <a:rPr lang="en-US" sz="4400">
                <a:solidFill>
                  <a:srgbClr val="CC0000"/>
                </a:solidFill>
              </a:rPr>
              <a:t>numerical</a:t>
            </a:r>
            <a:r>
              <a:rPr lang="en-US" sz="4400"/>
              <a:t>) measurement of a property of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400"/>
              <a:t> observed at time stamp </a:t>
            </a:r>
            <a:r>
              <a:rPr lang="en-US" sz="4400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4400"/>
              <a:t/>
            </a:r>
            <a:br>
              <a:rPr lang="en-US" sz="4400"/>
            </a:br>
            <a:r>
              <a:rPr lang="en-US" sz="4400"/>
              <a:t> </a:t>
            </a: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Alternative representation: </a:t>
            </a:r>
            <a:endParaRPr sz="4400"/>
          </a:p>
        </p:txBody>
      </p:sp>
      <p:pic>
        <p:nvPicPr>
          <p:cNvPr id="772" name="Google Shape;7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069" y="2953263"/>
            <a:ext cx="102870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8925" y="6311513"/>
            <a:ext cx="24098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Time Series</a:t>
            </a:r>
            <a:endParaRPr/>
          </a:p>
        </p:txBody>
      </p:sp>
      <p:sp>
        <p:nvSpPr>
          <p:cNvPr id="779" name="Google Shape;779;p68"/>
          <p:cNvSpPr txBox="1">
            <a:spLocks noGrp="1"/>
          </p:cNvSpPr>
          <p:nvPr>
            <p:ph type="body" idx="1"/>
          </p:nvPr>
        </p:nvSpPr>
        <p:spPr>
          <a:xfrm>
            <a:off x="812875" y="1592475"/>
            <a:ext cx="7315200" cy="568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Stock Market (SP 500)</a:t>
            </a:r>
            <a:endParaRPr sz="3600"/>
          </a:p>
        </p:txBody>
      </p:sp>
      <p:pic>
        <p:nvPicPr>
          <p:cNvPr id="780" name="Google Shape;7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88" y="2553125"/>
            <a:ext cx="67246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Time Series</a:t>
            </a:r>
            <a:endParaRPr/>
          </a:p>
        </p:txBody>
      </p:sp>
      <p:sp>
        <p:nvSpPr>
          <p:cNvPr id="786" name="Google Shape;786;p69"/>
          <p:cNvSpPr txBox="1">
            <a:spLocks noGrp="1"/>
          </p:cNvSpPr>
          <p:nvPr>
            <p:ph type="body" idx="1"/>
          </p:nvPr>
        </p:nvSpPr>
        <p:spPr>
          <a:xfrm>
            <a:off x="812875" y="1592475"/>
            <a:ext cx="7315200" cy="568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Stock Market (SP 500)</a:t>
            </a:r>
            <a:endParaRPr sz="3600"/>
          </a:p>
        </p:txBody>
      </p:sp>
      <p:pic>
        <p:nvPicPr>
          <p:cNvPr id="787" name="Google Shape;7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88" y="2553125"/>
            <a:ext cx="672465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538" y="2681713"/>
            <a:ext cx="40005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8958025" y="1592475"/>
            <a:ext cx="6064200" cy="568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Voice / Speech data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Spatial/Spatiotemporal Data</a:t>
            </a:r>
            <a:endParaRPr sz="6000"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400" b="1"/>
              <a:t>Data Object:</a:t>
            </a:r>
            <a:r>
              <a:rPr lang="en-US" sz="4400"/>
              <a:t> GPS trajectory of a vehicle, spread of a disease, a heat map</a:t>
            </a:r>
            <a:endParaRPr sz="44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400" b="1"/>
              <a:t>Attribute:</a:t>
            </a:r>
            <a:r>
              <a:rPr lang="en-US" sz="4400"/>
              <a:t> measurement of a (</a:t>
            </a:r>
            <a:r>
              <a:rPr lang="en-US" sz="4400">
                <a:solidFill>
                  <a:srgbClr val="C00000"/>
                </a:solidFill>
              </a:rPr>
              <a:t>numerical</a:t>
            </a:r>
            <a:r>
              <a:rPr lang="en-US" sz="4400"/>
              <a:t>) property at a given location is </a:t>
            </a:r>
            <a:r>
              <a:rPr lang="en-US" sz="4400" b="1" i="1"/>
              <a:t>spatial data</a:t>
            </a:r>
            <a:r>
              <a:rPr lang="en-US" sz="4400"/>
              <a:t>. </a:t>
            </a:r>
            <a:endParaRPr sz="44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400"/>
              <a:t>If measurement also includes a given time point, it is </a:t>
            </a:r>
            <a:r>
              <a:rPr lang="en-US" sz="4400" b="1" i="1"/>
              <a:t>spatiotemporal </a:t>
            </a:r>
            <a:r>
              <a:rPr lang="en-US" sz="4400" b="1"/>
              <a:t>data</a:t>
            </a:r>
            <a:r>
              <a:rPr lang="en-US" sz="4400"/>
              <a:t>.</a:t>
            </a:r>
            <a:endParaRPr sz="44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Spatial/Spatiotemporal Data</a:t>
            </a:r>
            <a:endParaRPr sz="6000"/>
          </a:p>
        </p:txBody>
      </p:sp>
      <p:grpSp>
        <p:nvGrpSpPr>
          <p:cNvPr id="801" name="Google Shape;801;p71"/>
          <p:cNvGrpSpPr/>
          <p:nvPr/>
        </p:nvGrpSpPr>
        <p:grpSpPr>
          <a:xfrm>
            <a:off x="1994988" y="2335638"/>
            <a:ext cx="12267725" cy="1769400"/>
            <a:chOff x="1187600" y="7634450"/>
            <a:chExt cx="12267725" cy="1769400"/>
          </a:xfrm>
        </p:grpSpPr>
        <p:sp>
          <p:nvSpPr>
            <p:cNvPr id="802" name="Google Shape;802;p71"/>
            <p:cNvSpPr txBox="1"/>
            <p:nvPr/>
          </p:nvSpPr>
          <p:spPr>
            <a:xfrm>
              <a:off x="1202725" y="7634450"/>
              <a:ext cx="12252600" cy="17694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           100BC  Rome  Athens  Capua</a:t>
              </a:r>
              <a:endParaRPr sz="48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population (k):  700     150     100</a:t>
              </a:r>
              <a:endParaRPr sz="48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803" name="Google Shape;803;p71"/>
            <p:cNvCxnSpPr/>
            <p:nvPr/>
          </p:nvCxnSpPr>
          <p:spPr>
            <a:xfrm>
              <a:off x="1187600" y="8422225"/>
              <a:ext cx="11954700" cy="23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71"/>
            <p:cNvCxnSpPr/>
            <p:nvPr/>
          </p:nvCxnSpPr>
          <p:spPr>
            <a:xfrm>
              <a:off x="5942825" y="7847900"/>
              <a:ext cx="12000" cy="124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5" name="Google Shape;805;p71"/>
          <p:cNvSpPr txBox="1"/>
          <p:nvPr/>
        </p:nvSpPr>
        <p:spPr>
          <a:xfrm>
            <a:off x="1995000" y="4363025"/>
            <a:ext cx="135555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Location can be:</a:t>
            </a:r>
            <a:endParaRPr sz="4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080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Char char="●"/>
            </a:pP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1D = just name of location</a:t>
            </a:r>
            <a:endParaRPr sz="4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Char char="●"/>
            </a:pP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2D = longitude and latitude</a:t>
            </a:r>
            <a:endParaRPr sz="4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Char char="●"/>
            </a:pPr>
            <a:r>
              <a:rPr lang="en-US" sz="4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3D = longitude, latitude, altitude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 Spatial/Spatiotemporal Representation</a:t>
            </a:r>
            <a:endParaRPr sz="4000"/>
          </a:p>
        </p:txBody>
      </p:sp>
      <p:sp>
        <p:nvSpPr>
          <p:cNvPr id="811" name="Google Shape;811;p7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 sz="4400"/>
              <a:t>List of location-labeled measurements (2D): </a:t>
            </a: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  </a:t>
            </a:r>
            <a:br>
              <a:rPr lang="en-US" sz="4400"/>
            </a:br>
            <a:endParaRPr sz="4400"/>
          </a:p>
        </p:txBody>
      </p:sp>
      <p:pic>
        <p:nvPicPr>
          <p:cNvPr id="812" name="Google Shape;8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25" y="2788725"/>
            <a:ext cx="14298676" cy="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2"/>
          <p:cNvSpPr/>
          <p:nvPr/>
        </p:nvSpPr>
        <p:spPr>
          <a:xfrm>
            <a:off x="4415100" y="2660725"/>
            <a:ext cx="569400" cy="901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72"/>
          <p:cNvSpPr/>
          <p:nvPr/>
        </p:nvSpPr>
        <p:spPr>
          <a:xfrm>
            <a:off x="5443350" y="2684763"/>
            <a:ext cx="569400" cy="901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2"/>
          <p:cNvSpPr txBox="1"/>
          <p:nvPr/>
        </p:nvSpPr>
        <p:spPr>
          <a:xfrm>
            <a:off x="2825950" y="3858775"/>
            <a:ext cx="2458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longitude</a:t>
            </a:r>
            <a:endParaRPr sz="3600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6" name="Google Shape;816;p72"/>
          <p:cNvSpPr txBox="1"/>
          <p:nvPr/>
        </p:nvSpPr>
        <p:spPr>
          <a:xfrm>
            <a:off x="5443350" y="3858775"/>
            <a:ext cx="2018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latitude</a:t>
            </a:r>
            <a:endParaRPr sz="3600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17" name="Google Shape;817;p72"/>
          <p:cNvCxnSpPr>
            <a:stCxn id="813" idx="4"/>
            <a:endCxn id="815" idx="0"/>
          </p:cNvCxnSpPr>
          <p:nvPr/>
        </p:nvCxnSpPr>
        <p:spPr>
          <a:xfrm flipH="1">
            <a:off x="4055100" y="3561925"/>
            <a:ext cx="644700" cy="2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72"/>
          <p:cNvCxnSpPr>
            <a:stCxn id="814" idx="4"/>
            <a:endCxn id="816" idx="0"/>
          </p:cNvCxnSpPr>
          <p:nvPr/>
        </p:nvCxnSpPr>
        <p:spPr>
          <a:xfrm>
            <a:off x="5728050" y="3585963"/>
            <a:ext cx="7248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394</Words>
  <Application>Microsoft Macintosh PowerPoint</Application>
  <PresentationFormat>Custom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Verdana</vt:lpstr>
      <vt:lpstr>Arial</vt:lpstr>
      <vt:lpstr>Calibri</vt:lpstr>
      <vt:lpstr>Roboto</vt:lpstr>
      <vt:lpstr>Arial Black</vt:lpstr>
      <vt:lpstr>Times New Roman</vt:lpstr>
      <vt:lpstr>Georgia</vt:lpstr>
      <vt:lpstr>verdana-degrees1</vt:lpstr>
      <vt:lpstr>Time-Series and Spatial/Temporal Sequences</vt:lpstr>
      <vt:lpstr>Time Series Data</vt:lpstr>
      <vt:lpstr>The Time Series Representation</vt:lpstr>
      <vt:lpstr>The Time Series Representation</vt:lpstr>
      <vt:lpstr>Examples of Time Series</vt:lpstr>
      <vt:lpstr>Examples of Time Series</vt:lpstr>
      <vt:lpstr>Spatial/Spatiotemporal Data</vt:lpstr>
      <vt:lpstr>Spatial/Spatiotemporal Data</vt:lpstr>
      <vt:lpstr>The Spatial/Spatiotemporal Representation</vt:lpstr>
      <vt:lpstr>The Spatial/Spatiotemporal Representation</vt:lpstr>
      <vt:lpstr>Examples of Spatial Data</vt:lpstr>
      <vt:lpstr>Examples of Spatial Data</vt:lpstr>
      <vt:lpstr>Examples of Spatial Data</vt:lpstr>
      <vt:lpstr>Spatiotemporal Data</vt:lpstr>
      <vt:lpstr>Example of Spatiotemporal Data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1.3.3 Time-Series and Spatial/Temporal Sequences</dc:title>
  <dc:subject>Data Mining 1</dc:subject>
  <dc:creator>Qiaozhu Mei</dc:creator>
  <cp:keywords/>
  <dc:description/>
  <cp:lastModifiedBy>Tan, Yuanru</cp:lastModifiedBy>
  <cp:revision>3</cp:revision>
  <dcterms:modified xsi:type="dcterms:W3CDTF">2019-11-18T17:30:44Z</dcterms:modified>
  <cp:category/>
</cp:coreProperties>
</file>